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30"/>
      <p:bold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3BFB79-3A32-4E88-951E-85D342E37D86}" v="399" dt="2021-01-28T13:03:28.805"/>
  </p1510:revLst>
</p1510:revInfo>
</file>

<file path=ppt/tableStyles.xml><?xml version="1.0" encoding="utf-8"?>
<a:tblStyleLst xmlns:a="http://schemas.openxmlformats.org/drawingml/2006/main" def="{90BBB892-9F4B-4A9B-A6A6-4A0310FD35B0}">
  <a:tblStyle styleId="{90BBB892-9F4B-4A9B-A6A6-4A0310FD35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376" autoAdjust="0"/>
  </p:normalViewPr>
  <p:slideViewPr>
    <p:cSldViewPr snapToGrid="0">
      <p:cViewPr varScale="1">
        <p:scale>
          <a:sx n="121" d="100"/>
          <a:sy n="121" d="100"/>
        </p:scale>
        <p:origin x="131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8b977a92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8b977a92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npm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rm -g create-react-app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npm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install -g create-react-app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npx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242729"/>
                </a:solidFill>
                <a:effectLst/>
                <a:highlight>
                  <a:srgbClr val="FFFF00"/>
                </a:highlight>
                <a:latin typeface="inherit"/>
              </a:rPr>
              <a:t>create-react-app my-app</a:t>
            </a:r>
          </a:p>
          <a:p>
            <a:pPr algn="l" fontAlgn="base">
              <a:buFont typeface="+mj-lt"/>
              <a:buAutoNum type="arabicPeriod"/>
            </a:pP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FMono-Regular"/>
              </a:rPr>
              <a:t>npx</a:t>
            </a:r>
            <a:r>
              <a:rPr lang="en-US" b="0" i="0" dirty="0">
                <a:solidFill>
                  <a:srgbClr val="BFC7D5"/>
                </a:solidFill>
                <a:effectLst/>
                <a:latin typeface="SFMono-Regular"/>
              </a:rPr>
              <a:t> create-react-app my-app</a:t>
            </a:r>
          </a:p>
          <a:p>
            <a:pPr algn="l"/>
            <a:r>
              <a:rPr lang="en-US" b="0" i="0" dirty="0">
                <a:solidFill>
                  <a:srgbClr val="BFC7D5"/>
                </a:solidFill>
                <a:effectLst/>
                <a:latin typeface="SFMono-Regular"/>
              </a:rPr>
              <a:t>cd my-app</a:t>
            </a:r>
          </a:p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FMono-Regular"/>
              </a:rPr>
              <a:t>npm</a:t>
            </a:r>
            <a:r>
              <a:rPr lang="en-US" b="0" i="0" dirty="0">
                <a:solidFill>
                  <a:srgbClr val="BFC7D5"/>
                </a:solidFill>
                <a:effectLst/>
                <a:latin typeface="SFMono-Regular"/>
              </a:rPr>
              <a:t> start</a:t>
            </a:r>
          </a:p>
          <a:p>
            <a:pPr algn="l" fontAlgn="base">
              <a:buFont typeface="+mj-lt"/>
              <a:buAutoNum type="arabicPeriod"/>
            </a:pP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8b977a92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8b977a92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8b977a92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8b977a92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8b977a92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8b977a92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b977a9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b977a9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b977a9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b977a9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119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b977a9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b977a9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25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8b977a9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8b977a9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b977a9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b977a9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 maybe!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774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b977a9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b977a9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JavaScript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ES6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brings new syntax and new awesome features to make your code more modern and more readable. It allows you to write less code and do more.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ES6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introduces us to many great features like arrow functions, template strings, class destruction, Modules… and more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705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b977a9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b977a9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2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b977a9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b977a9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357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b977a9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b977a9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npm</a:t>
            </a:r>
            <a:r>
              <a:rPr lang="en-US" dirty="0"/>
              <a:t> install react</a:t>
            </a:r>
            <a:r>
              <a:rPr lang="en-US" dirty="0">
                <a:solidFill>
                  <a:srgbClr val="D7DEEA"/>
                </a:solidFill>
                <a:effectLst/>
              </a:rPr>
              <a:t>-</a:t>
            </a:r>
            <a:r>
              <a:rPr lang="en-US" dirty="0"/>
              <a:t>bootstrap bootstrap</a:t>
            </a:r>
            <a:br>
              <a:rPr lang="en-US" dirty="0"/>
            </a:br>
            <a:r>
              <a:rPr lang="en-US" dirty="0">
                <a:solidFill>
                  <a:srgbClr val="C5A5C5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>
                <a:solidFill>
                  <a:srgbClr val="8DC891"/>
                </a:solidFill>
                <a:effectLst/>
              </a:rPr>
              <a:t>'bootstrap/</a:t>
            </a:r>
            <a:r>
              <a:rPr lang="en-US" dirty="0" err="1">
                <a:solidFill>
                  <a:srgbClr val="8DC891"/>
                </a:solidFill>
                <a:effectLst/>
              </a:rPr>
              <a:t>dist</a:t>
            </a:r>
            <a:r>
              <a:rPr lang="en-US" dirty="0">
                <a:solidFill>
                  <a:srgbClr val="8DC891"/>
                </a:solidFill>
                <a:effectLst/>
              </a:rPr>
              <a:t>/</a:t>
            </a:r>
            <a:r>
              <a:rPr lang="en-US" dirty="0" err="1">
                <a:solidFill>
                  <a:srgbClr val="8DC891"/>
                </a:solidFill>
                <a:effectLst/>
              </a:rPr>
              <a:t>css</a:t>
            </a:r>
            <a:r>
              <a:rPr lang="en-US" dirty="0">
                <a:solidFill>
                  <a:srgbClr val="8DC891"/>
                </a:solidFill>
                <a:effectLst/>
              </a:rPr>
              <a:t>/bootstrap.min.css'</a:t>
            </a:r>
            <a:r>
              <a:rPr lang="en-US" dirty="0">
                <a:solidFill>
                  <a:srgbClr val="5FB3B3"/>
                </a:solidFill>
                <a:effectLst/>
              </a:rPr>
              <a:t>;</a:t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45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8b977a9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8b977a9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8b977a9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8b977a92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8b977a92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8b977a92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8b977a92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8b977a92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b977a92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b977a92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8b977a92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8b977a92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React-icon.sv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beljs.io/repl#?browsers=defaults%2C%20not%20ie%2011%2C%20not%20ie_mob%2011&amp;build=&amp;builtIns=false&amp;spec=false&amp;loose=false&amp;code_lz=Q&amp;debug=false&amp;forceAllTransforms=false&amp;shippedProposals=false&amp;circleciRepo=&amp;evaluate=false&amp;fileSize=false&amp;timeTravel=false&amp;sourceType=module&amp;lineWrap=true&amp;presets=env%2Creact%2Cstage-2&amp;prettier=false&amp;targets=&amp;version=7.12.12&amp;externalPlugins=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nodejs.org/en/download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legendarywoodsman.com/2011/09/09/fan-fun-faster-than-a-speeding-bull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pngimg.com/download/5825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pngall.com/sports-pn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ends.google.com/trends/explore?geo=US&amp;q=react,angular,v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087156" y="1624144"/>
            <a:ext cx="26718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D84C166-8DBB-4E90-B4C0-AE7719B8D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96983" y="1543050"/>
            <a:ext cx="1608568" cy="1137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ctrTitle" idx="4294967295"/>
          </p:nvPr>
        </p:nvSpPr>
        <p:spPr>
          <a:xfrm>
            <a:off x="710475" y="415575"/>
            <a:ext cx="78966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Setting Up the Development Environment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25" y="1277300"/>
            <a:ext cx="5928155" cy="305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ctrTitle" idx="4294967295"/>
          </p:nvPr>
        </p:nvSpPr>
        <p:spPr>
          <a:xfrm>
            <a:off x="710475" y="415575"/>
            <a:ext cx="78966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Setting Up the Development Environment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25" y="1480975"/>
            <a:ext cx="8825775" cy="10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00" y="1139700"/>
            <a:ext cx="8839200" cy="377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>
            <a:spLocks noGrp="1"/>
          </p:cNvSpPr>
          <p:nvPr>
            <p:ph type="ctrTitle" idx="4294967295"/>
          </p:nvPr>
        </p:nvSpPr>
        <p:spPr>
          <a:xfrm>
            <a:off x="710475" y="415575"/>
            <a:ext cx="78966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Setting Up the Development Environment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ctrTitle" idx="4294967295"/>
          </p:nvPr>
        </p:nvSpPr>
        <p:spPr>
          <a:xfrm>
            <a:off x="710475" y="415575"/>
            <a:ext cx="78966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Setting Up the Development Environment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0" y="1044200"/>
            <a:ext cx="7933576" cy="38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ctrTitle" idx="4294967295"/>
          </p:nvPr>
        </p:nvSpPr>
        <p:spPr>
          <a:xfrm>
            <a:off x="710475" y="415575"/>
            <a:ext cx="78966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Setting Up the Development Environment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5" y="1036100"/>
            <a:ext cx="8180799" cy="38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" y="1388325"/>
            <a:ext cx="8839202" cy="10430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>
            <a:spLocks noGrp="1"/>
          </p:cNvSpPr>
          <p:nvPr>
            <p:ph type="ctrTitle" idx="4294967295"/>
          </p:nvPr>
        </p:nvSpPr>
        <p:spPr>
          <a:xfrm>
            <a:off x="623700" y="260150"/>
            <a:ext cx="78966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CoDe TiMe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00" y="2480205"/>
            <a:ext cx="2668381" cy="2407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4632850" y="2649450"/>
            <a:ext cx="4137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כאשר יוצרים אפליקציה חדשה אז בעצם אנחנו מתקינים את הדברים הבאים: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r" rt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Development server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r" rt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Webpack אחראי על אסיפת כל ה- files בפרויקת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r" rt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Babel קופיליר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ctrTitle" idx="4294967295"/>
          </p:nvPr>
        </p:nvSpPr>
        <p:spPr>
          <a:xfrm>
            <a:off x="386900" y="896625"/>
            <a:ext cx="7896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Go To Code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(example 1)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347825" y="1753975"/>
            <a:ext cx="498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 dirty="0">
                <a:solidFill>
                  <a:schemeClr val="hlink"/>
                </a:solidFill>
                <a:latin typeface="Raleway" pitchFamily="2" charset="0"/>
                <a:ea typeface="Lato"/>
                <a:cs typeface="Lato"/>
                <a:sym typeface="Lato"/>
                <a:hlinkClick r:id="rId3"/>
              </a:rPr>
              <a:t>Babel</a:t>
            </a:r>
            <a:endParaRPr dirty="0">
              <a:latin typeface="Raleway" pitchFamily="2" charset="0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 dirty="0">
                <a:solidFill>
                  <a:schemeClr val="hlink"/>
                </a:solidFill>
                <a:latin typeface="Raleway" pitchFamily="2" charset="0"/>
                <a:ea typeface="Lato"/>
                <a:cs typeface="Lato"/>
                <a:sym typeface="Lato"/>
                <a:hlinkClick r:id="rId4"/>
              </a:rPr>
              <a:t>NodeJs</a:t>
            </a:r>
            <a:endParaRPr dirty="0">
              <a:latin typeface="Raleway" pitchFamily="2" charset="0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 dirty="0">
                <a:solidFill>
                  <a:schemeClr val="hlink"/>
                </a:solidFill>
                <a:latin typeface="Raleway" pitchFamily="2" charset="0"/>
                <a:ea typeface="Lato"/>
                <a:cs typeface="Lato"/>
                <a:sym typeface="Lato"/>
                <a:hlinkClick r:id="rId5"/>
              </a:rPr>
              <a:t>VSCode</a:t>
            </a:r>
            <a:endParaRPr dirty="0">
              <a:latin typeface="Raleway" pitchFamily="2" charset="0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275" y="2571750"/>
            <a:ext cx="5182825" cy="253107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3263725" y="2171550"/>
            <a:ext cx="485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Raleway" pitchFamily="2" charset="0"/>
                <a:ea typeface="Lato"/>
                <a:cs typeface="Lato"/>
                <a:sym typeface="Lato"/>
              </a:rPr>
              <a:t>FROM JSX TO javascript that browser can handle</a:t>
            </a:r>
            <a:endParaRPr b="1" dirty="0">
              <a:solidFill>
                <a:schemeClr val="bg1"/>
              </a:solidFill>
              <a:latin typeface="Raleway" pitchFamily="2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 idx="4294967295"/>
          </p:nvPr>
        </p:nvSpPr>
        <p:spPr>
          <a:xfrm>
            <a:off x="579325" y="1814325"/>
            <a:ext cx="78966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Go To Code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(example 2 - from scratch)</a:t>
            </a:r>
            <a:endParaRPr sz="1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 idx="4294967295"/>
          </p:nvPr>
        </p:nvSpPr>
        <p:spPr>
          <a:xfrm>
            <a:off x="2360962" y="180173"/>
            <a:ext cx="4479225" cy="70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Full-stack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77079A-5250-453B-82EB-42D5DCA208EF}"/>
              </a:ext>
            </a:extLst>
          </p:cNvPr>
          <p:cNvSpPr/>
          <p:nvPr/>
        </p:nvSpPr>
        <p:spPr>
          <a:xfrm>
            <a:off x="1400175" y="1733550"/>
            <a:ext cx="2381250" cy="122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EAE24F-A3FC-4338-A1D2-2A95CC5F97F8}"/>
              </a:ext>
            </a:extLst>
          </p:cNvPr>
          <p:cNvSpPr/>
          <p:nvPr/>
        </p:nvSpPr>
        <p:spPr>
          <a:xfrm>
            <a:off x="5362577" y="1709925"/>
            <a:ext cx="2381250" cy="122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F57904-8BBE-4AA8-8C6A-34B525D253E7}"/>
              </a:ext>
            </a:extLst>
          </p:cNvPr>
          <p:cNvSpPr/>
          <p:nvPr/>
        </p:nvSpPr>
        <p:spPr>
          <a:xfrm>
            <a:off x="1952623" y="3033712"/>
            <a:ext cx="108585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  <a:endParaRPr lang="en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D9BC6D-54EB-4588-AFF6-A0D5627BB18F}"/>
              </a:ext>
            </a:extLst>
          </p:cNvPr>
          <p:cNvSpPr/>
          <p:nvPr/>
        </p:nvSpPr>
        <p:spPr>
          <a:xfrm>
            <a:off x="6010277" y="3033712"/>
            <a:ext cx="108585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  <a:endParaRPr lang="en-IL" dirty="0"/>
          </a:p>
        </p:txBody>
      </p:sp>
      <p:sp>
        <p:nvSpPr>
          <p:cNvPr id="9" name="Google Shape;170;p29">
            <a:extLst>
              <a:ext uri="{FF2B5EF4-FFF2-40B4-BE49-F238E27FC236}">
                <a16:creationId xmlns:a16="http://schemas.microsoft.com/office/drawing/2014/main" id="{E4D8E7C7-1C18-40FA-9691-3596356E5AB1}"/>
              </a:ext>
            </a:extLst>
          </p:cNvPr>
          <p:cNvSpPr txBox="1">
            <a:spLocks/>
          </p:cNvSpPr>
          <p:nvPr/>
        </p:nvSpPr>
        <p:spPr>
          <a:xfrm>
            <a:off x="1696597" y="1137623"/>
            <a:ext cx="1533531" cy="44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Front-end</a:t>
            </a:r>
          </a:p>
        </p:txBody>
      </p:sp>
      <p:sp>
        <p:nvSpPr>
          <p:cNvPr id="10" name="Google Shape;170;p29">
            <a:extLst>
              <a:ext uri="{FF2B5EF4-FFF2-40B4-BE49-F238E27FC236}">
                <a16:creationId xmlns:a16="http://schemas.microsoft.com/office/drawing/2014/main" id="{C79C9341-12A0-4122-9BAA-72FAF90E3A88}"/>
              </a:ext>
            </a:extLst>
          </p:cNvPr>
          <p:cNvSpPr txBox="1">
            <a:spLocks/>
          </p:cNvSpPr>
          <p:nvPr/>
        </p:nvSpPr>
        <p:spPr>
          <a:xfrm>
            <a:off x="5668526" y="1137623"/>
            <a:ext cx="1637150" cy="44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Back-end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0CA944-9021-47B4-89EC-90682134B6C0}"/>
              </a:ext>
            </a:extLst>
          </p:cNvPr>
          <p:cNvCxnSpPr/>
          <p:nvPr/>
        </p:nvCxnSpPr>
        <p:spPr>
          <a:xfrm>
            <a:off x="3905250" y="2057400"/>
            <a:ext cx="1390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45F276-98C8-467D-A63C-063D31497B70}"/>
              </a:ext>
            </a:extLst>
          </p:cNvPr>
          <p:cNvCxnSpPr/>
          <p:nvPr/>
        </p:nvCxnSpPr>
        <p:spPr>
          <a:xfrm flipH="1">
            <a:off x="3905250" y="2571750"/>
            <a:ext cx="1314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70;p29">
            <a:extLst>
              <a:ext uri="{FF2B5EF4-FFF2-40B4-BE49-F238E27FC236}">
                <a16:creationId xmlns:a16="http://schemas.microsoft.com/office/drawing/2014/main" id="{10E26AB6-95B3-419D-AFFF-0ABEE4371AC9}"/>
              </a:ext>
            </a:extLst>
          </p:cNvPr>
          <p:cNvSpPr txBox="1">
            <a:spLocks/>
          </p:cNvSpPr>
          <p:nvPr/>
        </p:nvSpPr>
        <p:spPr>
          <a:xfrm>
            <a:off x="4079088" y="1609540"/>
            <a:ext cx="833434" cy="39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7483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2" grpId="0" animBg="1"/>
      <p:bldP spid="4" grpId="0" animBg="1"/>
      <p:bldP spid="3" grpId="0" animBg="1"/>
      <p:bldP spid="5" grpId="0" animBg="1"/>
      <p:bldP spid="9" grpId="0"/>
      <p:bldP spid="10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 idx="4294967295"/>
          </p:nvPr>
        </p:nvSpPr>
        <p:spPr>
          <a:xfrm>
            <a:off x="740475" y="233175"/>
            <a:ext cx="7663050" cy="70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BACKEND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77079A-5250-453B-82EB-42D5DCA208EF}"/>
              </a:ext>
            </a:extLst>
          </p:cNvPr>
          <p:cNvSpPr/>
          <p:nvPr/>
        </p:nvSpPr>
        <p:spPr>
          <a:xfrm>
            <a:off x="1" y="1552575"/>
            <a:ext cx="1733550" cy="70027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C#/ASP.NET</a:t>
            </a:r>
            <a:endParaRPr lang="en-IL" dirty="0">
              <a:solidFill>
                <a:schemeClr val="bg2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A8D325-BFC7-43E5-8430-AA887508CC9E}"/>
              </a:ext>
            </a:extLst>
          </p:cNvPr>
          <p:cNvSpPr/>
          <p:nvPr/>
        </p:nvSpPr>
        <p:spPr>
          <a:xfrm>
            <a:off x="-1" y="2540513"/>
            <a:ext cx="2705101" cy="7002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 NodeJS+Express</a:t>
            </a:r>
            <a:endParaRPr lang="en-I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CBB3070-E1C1-44F2-A0CF-4C1EBC1F8513}"/>
              </a:ext>
            </a:extLst>
          </p:cNvPr>
          <p:cNvSpPr/>
          <p:nvPr/>
        </p:nvSpPr>
        <p:spPr>
          <a:xfrm>
            <a:off x="0" y="3600450"/>
            <a:ext cx="1400175" cy="7002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Firebase</a:t>
            </a:r>
            <a:endParaRPr lang="en-IL" dirty="0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9F60BC9-8F1D-4F21-BD95-5505FE4BA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53025" y="2490744"/>
            <a:ext cx="842675" cy="7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2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ctrTitle"/>
          </p:nvPr>
        </p:nvSpPr>
        <p:spPr>
          <a:xfrm>
            <a:off x="-51825" y="1940150"/>
            <a:ext cx="9144000" cy="14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 JavaScript Library for building user interfaces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77079A-5250-453B-82EB-42D5DCA208EF}"/>
              </a:ext>
            </a:extLst>
          </p:cNvPr>
          <p:cNvSpPr/>
          <p:nvPr/>
        </p:nvSpPr>
        <p:spPr>
          <a:xfrm>
            <a:off x="2628901" y="885825"/>
            <a:ext cx="1733550" cy="70027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aleway"/>
                <a:sym typeface="Raleway"/>
              </a:rPr>
              <a:t>Javascript</a:t>
            </a:r>
            <a:endParaRPr lang="en-IL" sz="16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3170C-034D-448D-AE86-0AFA6063DDF2}"/>
              </a:ext>
            </a:extLst>
          </p:cNvPr>
          <p:cNvSpPr/>
          <p:nvPr/>
        </p:nvSpPr>
        <p:spPr>
          <a:xfrm>
            <a:off x="2628901" y="1790700"/>
            <a:ext cx="1733550" cy="70027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aleway"/>
                <a:sym typeface="Raleway"/>
              </a:rPr>
              <a:t>Components</a:t>
            </a:r>
            <a:endParaRPr lang="en-IL" sz="16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58C56C-40D0-4AD2-B281-25098DDEB118}"/>
              </a:ext>
            </a:extLst>
          </p:cNvPr>
          <p:cNvSpPr/>
          <p:nvPr/>
        </p:nvSpPr>
        <p:spPr>
          <a:xfrm>
            <a:off x="2628901" y="2750063"/>
            <a:ext cx="1733550" cy="70027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aleway"/>
                <a:sym typeface="Raleway"/>
              </a:rPr>
              <a:t>Tables</a:t>
            </a:r>
            <a:endParaRPr lang="en-IL" sz="16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0B4523-0E94-4BA5-A600-AFB7FD63C2BC}"/>
              </a:ext>
            </a:extLst>
          </p:cNvPr>
          <p:cNvSpPr/>
          <p:nvPr/>
        </p:nvSpPr>
        <p:spPr>
          <a:xfrm>
            <a:off x="2628901" y="3765037"/>
            <a:ext cx="1733550" cy="70027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aleway"/>
                <a:sym typeface="Raleway"/>
              </a:rPr>
              <a:t>Tables</a:t>
            </a:r>
            <a:endParaRPr lang="en-IL" sz="16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E1FE77-29C7-480C-A7F0-EA2E35EE35B8}"/>
              </a:ext>
            </a:extLst>
          </p:cNvPr>
          <p:cNvSpPr/>
          <p:nvPr/>
        </p:nvSpPr>
        <p:spPr>
          <a:xfrm>
            <a:off x="4686300" y="885825"/>
            <a:ext cx="1733550" cy="70027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aleway"/>
                <a:sym typeface="Raleway"/>
              </a:rPr>
              <a:t>Routing</a:t>
            </a:r>
            <a:endParaRPr lang="en-IL" sz="16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D621C8-4FFE-4DAD-937D-8BDCE11860F1}"/>
              </a:ext>
            </a:extLst>
          </p:cNvPr>
          <p:cNvSpPr/>
          <p:nvPr/>
        </p:nvSpPr>
        <p:spPr>
          <a:xfrm>
            <a:off x="4686300" y="1790700"/>
            <a:ext cx="1733550" cy="70027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aleway"/>
                <a:sym typeface="Raleway"/>
              </a:rPr>
              <a:t>HTTP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sz="1600" b="1" dirty="0">
                <a:solidFill>
                  <a:srgbClr val="FFFFFF"/>
                </a:solidFill>
                <a:latin typeface="Raleway"/>
                <a:sym typeface="Raleway"/>
              </a:rPr>
              <a:t>Services</a:t>
            </a:r>
            <a:endParaRPr lang="en-IL" sz="16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E7EECF-0871-4B4B-8792-E980BDEF4359}"/>
              </a:ext>
            </a:extLst>
          </p:cNvPr>
          <p:cNvSpPr/>
          <p:nvPr/>
        </p:nvSpPr>
        <p:spPr>
          <a:xfrm>
            <a:off x="4686300" y="2750063"/>
            <a:ext cx="1733550" cy="70027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aleway"/>
                <a:sym typeface="Raleway"/>
              </a:rPr>
              <a:t>Auth</a:t>
            </a:r>
            <a:endParaRPr lang="en-IL" sz="16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0445D6-4FFB-4918-B371-F38352AB8CE4}"/>
              </a:ext>
            </a:extLst>
          </p:cNvPr>
          <p:cNvSpPr/>
          <p:nvPr/>
        </p:nvSpPr>
        <p:spPr>
          <a:xfrm>
            <a:off x="4686300" y="3765037"/>
            <a:ext cx="1733550" cy="70027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aleway"/>
                <a:sym typeface="Raleway"/>
              </a:rPr>
              <a:t>Deployment</a:t>
            </a:r>
            <a:endParaRPr lang="en-IL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A4F27-7BE8-4F37-B41F-EA3DCC8D7C92}"/>
              </a:ext>
            </a:extLst>
          </p:cNvPr>
          <p:cNvSpPr txBox="1"/>
          <p:nvPr/>
        </p:nvSpPr>
        <p:spPr>
          <a:xfrm>
            <a:off x="3276600" y="174478"/>
            <a:ext cx="2752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000" b="1" dirty="0">
                <a:solidFill>
                  <a:srgbClr val="FFFFFF"/>
                </a:solidFill>
                <a:latin typeface="Raleway"/>
                <a:sym typeface="Raleway"/>
              </a:rPr>
              <a:t>מה</a:t>
            </a:r>
            <a:r>
              <a:rPr lang="he-IL" dirty="0">
                <a:latin typeface="Cascadia Mono" panose="020B0609020000020004" pitchFamily="49" charset="0"/>
              </a:rPr>
              <a:t> </a:t>
            </a:r>
            <a:r>
              <a:rPr lang="he-IL" sz="3000" b="1" dirty="0">
                <a:solidFill>
                  <a:srgbClr val="FFFFFF"/>
                </a:solidFill>
                <a:latin typeface="Raleway"/>
                <a:sym typeface="Raleway"/>
              </a:rPr>
              <a:t>הולכים</a:t>
            </a:r>
            <a:r>
              <a:rPr lang="he-IL" dirty="0">
                <a:latin typeface="Cascadia Mono" panose="020B0609020000020004" pitchFamily="49" charset="0"/>
              </a:rPr>
              <a:t> </a:t>
            </a:r>
            <a:r>
              <a:rPr lang="he-IL" sz="3000" b="1" dirty="0">
                <a:solidFill>
                  <a:srgbClr val="FFFFFF"/>
                </a:solidFill>
                <a:latin typeface="Raleway"/>
                <a:sym typeface="Raleway"/>
              </a:rPr>
              <a:t>ללמוד</a:t>
            </a:r>
            <a:endParaRPr lang="en-IL" sz="30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pic>
        <p:nvPicPr>
          <p:cNvPr id="5" name="Picture 4" descr="A picture containing person, computer, sitting, person&#10;&#10;Description automatically generated">
            <a:extLst>
              <a:ext uri="{FF2B5EF4-FFF2-40B4-BE49-F238E27FC236}">
                <a16:creationId xmlns:a16="http://schemas.microsoft.com/office/drawing/2014/main" id="{BD5204E7-9AAB-4BDE-91CF-E0CABBA59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9226" y="3347771"/>
            <a:ext cx="1423917" cy="15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 idx="4294967295"/>
          </p:nvPr>
        </p:nvSpPr>
        <p:spPr>
          <a:xfrm>
            <a:off x="2902650" y="147450"/>
            <a:ext cx="3338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ES6 Refresher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BCD11F-8B1A-4C0C-A414-8D0576DEC8F1}"/>
              </a:ext>
            </a:extLst>
          </p:cNvPr>
          <p:cNvSpPr/>
          <p:nvPr/>
        </p:nvSpPr>
        <p:spPr>
          <a:xfrm>
            <a:off x="1600200" y="915544"/>
            <a:ext cx="2447925" cy="8286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>
              <a:latin typeface="Re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9B65AB-30F8-41E4-A672-20BB9064C484}"/>
              </a:ext>
            </a:extLst>
          </p:cNvPr>
          <p:cNvSpPr/>
          <p:nvPr/>
        </p:nvSpPr>
        <p:spPr>
          <a:xfrm>
            <a:off x="1582852" y="1901428"/>
            <a:ext cx="2447925" cy="8286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AB723A-C7BF-4FB1-9737-03E89B5372CE}"/>
              </a:ext>
            </a:extLst>
          </p:cNvPr>
          <p:cNvSpPr/>
          <p:nvPr/>
        </p:nvSpPr>
        <p:spPr>
          <a:xfrm>
            <a:off x="1582852" y="2887312"/>
            <a:ext cx="2447925" cy="8286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6D125A-3096-49AA-937E-90D4AD9EFA6E}"/>
              </a:ext>
            </a:extLst>
          </p:cNvPr>
          <p:cNvSpPr/>
          <p:nvPr/>
        </p:nvSpPr>
        <p:spPr>
          <a:xfrm>
            <a:off x="5210175" y="915544"/>
            <a:ext cx="2447925" cy="8286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E03E06-11D8-4CFD-A108-A620249DA840}"/>
              </a:ext>
            </a:extLst>
          </p:cNvPr>
          <p:cNvSpPr/>
          <p:nvPr/>
        </p:nvSpPr>
        <p:spPr>
          <a:xfrm>
            <a:off x="5224461" y="1901428"/>
            <a:ext cx="2447925" cy="8286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942ABC-CF4D-4381-9234-CBCC9B74CC88}"/>
              </a:ext>
            </a:extLst>
          </p:cNvPr>
          <p:cNvSpPr/>
          <p:nvPr/>
        </p:nvSpPr>
        <p:spPr>
          <a:xfrm>
            <a:off x="5248275" y="2887312"/>
            <a:ext cx="2447925" cy="8286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Google Shape;170;p29">
            <a:extLst>
              <a:ext uri="{FF2B5EF4-FFF2-40B4-BE49-F238E27FC236}">
                <a16:creationId xmlns:a16="http://schemas.microsoft.com/office/drawing/2014/main" id="{B0F70C9E-1818-4655-9E13-440F13AA2B10}"/>
              </a:ext>
            </a:extLst>
          </p:cNvPr>
          <p:cNvSpPr txBox="1">
            <a:spLocks/>
          </p:cNvSpPr>
          <p:nvPr/>
        </p:nvSpPr>
        <p:spPr>
          <a:xfrm>
            <a:off x="1837087" y="1083281"/>
            <a:ext cx="1974149" cy="5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Let/Const</a:t>
            </a:r>
          </a:p>
        </p:txBody>
      </p:sp>
      <p:sp>
        <p:nvSpPr>
          <p:cNvPr id="10" name="Google Shape;170;p29">
            <a:extLst>
              <a:ext uri="{FF2B5EF4-FFF2-40B4-BE49-F238E27FC236}">
                <a16:creationId xmlns:a16="http://schemas.microsoft.com/office/drawing/2014/main" id="{762282B1-C122-4BC2-A82E-8F5786B544D1}"/>
              </a:ext>
            </a:extLst>
          </p:cNvPr>
          <p:cNvSpPr txBox="1">
            <a:spLocks/>
          </p:cNvSpPr>
          <p:nvPr/>
        </p:nvSpPr>
        <p:spPr>
          <a:xfrm>
            <a:off x="1819739" y="2089500"/>
            <a:ext cx="1974149" cy="5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Object</a:t>
            </a:r>
          </a:p>
        </p:txBody>
      </p:sp>
      <p:sp>
        <p:nvSpPr>
          <p:cNvPr id="11" name="Google Shape;170;p29">
            <a:extLst>
              <a:ext uri="{FF2B5EF4-FFF2-40B4-BE49-F238E27FC236}">
                <a16:creationId xmlns:a16="http://schemas.microsoft.com/office/drawing/2014/main" id="{5BA88E0D-592A-4DB2-97B4-9FDD0AAA837D}"/>
              </a:ext>
            </a:extLst>
          </p:cNvPr>
          <p:cNvSpPr txBox="1">
            <a:spLocks/>
          </p:cNvSpPr>
          <p:nvPr/>
        </p:nvSpPr>
        <p:spPr>
          <a:xfrm rot="10800000" flipV="1">
            <a:off x="1794219" y="3106387"/>
            <a:ext cx="1974149" cy="39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this</a:t>
            </a:r>
          </a:p>
        </p:txBody>
      </p:sp>
      <p:sp>
        <p:nvSpPr>
          <p:cNvPr id="12" name="Google Shape;170;p29">
            <a:extLst>
              <a:ext uri="{FF2B5EF4-FFF2-40B4-BE49-F238E27FC236}">
                <a16:creationId xmlns:a16="http://schemas.microsoft.com/office/drawing/2014/main" id="{DE656B42-FEDB-46B7-A7B1-8D9295D30BA3}"/>
              </a:ext>
            </a:extLst>
          </p:cNvPr>
          <p:cNvSpPr txBox="1">
            <a:spLocks/>
          </p:cNvSpPr>
          <p:nvPr/>
        </p:nvSpPr>
        <p:spPr>
          <a:xfrm>
            <a:off x="5461348" y="1042800"/>
            <a:ext cx="1974149" cy="5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Arrow Funcs</a:t>
            </a:r>
          </a:p>
        </p:txBody>
      </p:sp>
      <p:sp>
        <p:nvSpPr>
          <p:cNvPr id="13" name="Google Shape;170;p29">
            <a:extLst>
              <a:ext uri="{FF2B5EF4-FFF2-40B4-BE49-F238E27FC236}">
                <a16:creationId xmlns:a16="http://schemas.microsoft.com/office/drawing/2014/main" id="{3D6773E7-CD58-4314-BE7C-BF95C21F5933}"/>
              </a:ext>
            </a:extLst>
          </p:cNvPr>
          <p:cNvSpPr txBox="1">
            <a:spLocks/>
          </p:cNvSpPr>
          <p:nvPr/>
        </p:nvSpPr>
        <p:spPr>
          <a:xfrm>
            <a:off x="5461348" y="2033540"/>
            <a:ext cx="1974149" cy="5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Spred</a:t>
            </a:r>
          </a:p>
        </p:txBody>
      </p:sp>
      <p:sp>
        <p:nvSpPr>
          <p:cNvPr id="14" name="Google Shape;170;p29">
            <a:extLst>
              <a:ext uri="{FF2B5EF4-FFF2-40B4-BE49-F238E27FC236}">
                <a16:creationId xmlns:a16="http://schemas.microsoft.com/office/drawing/2014/main" id="{CC3F82EA-18CD-49F9-BE16-DD4C48495D3A}"/>
              </a:ext>
            </a:extLst>
          </p:cNvPr>
          <p:cNvSpPr txBox="1">
            <a:spLocks/>
          </p:cNvSpPr>
          <p:nvPr/>
        </p:nvSpPr>
        <p:spPr>
          <a:xfrm>
            <a:off x="5470875" y="3019424"/>
            <a:ext cx="1974149" cy="5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Classes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D51C38-7B06-4B41-935E-0D335380DDD7}"/>
              </a:ext>
            </a:extLst>
          </p:cNvPr>
          <p:cNvSpPr/>
          <p:nvPr/>
        </p:nvSpPr>
        <p:spPr>
          <a:xfrm>
            <a:off x="1582852" y="3917249"/>
            <a:ext cx="2447925" cy="8286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Google Shape;170;p29">
            <a:extLst>
              <a:ext uri="{FF2B5EF4-FFF2-40B4-BE49-F238E27FC236}">
                <a16:creationId xmlns:a16="http://schemas.microsoft.com/office/drawing/2014/main" id="{DF8D68F6-4401-421E-8F0E-0375263F54E2}"/>
              </a:ext>
            </a:extLst>
          </p:cNvPr>
          <p:cNvSpPr txBox="1">
            <a:spLocks/>
          </p:cNvSpPr>
          <p:nvPr/>
        </p:nvSpPr>
        <p:spPr>
          <a:xfrm rot="10800000" flipV="1">
            <a:off x="1794219" y="4136324"/>
            <a:ext cx="1974149" cy="39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Modules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6371293-29D3-4DEE-946D-342445F593E1}"/>
              </a:ext>
            </a:extLst>
          </p:cNvPr>
          <p:cNvSpPr/>
          <p:nvPr/>
        </p:nvSpPr>
        <p:spPr>
          <a:xfrm>
            <a:off x="5248275" y="3917249"/>
            <a:ext cx="2447925" cy="8286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Google Shape;170;p29">
            <a:extLst>
              <a:ext uri="{FF2B5EF4-FFF2-40B4-BE49-F238E27FC236}">
                <a16:creationId xmlns:a16="http://schemas.microsoft.com/office/drawing/2014/main" id="{2676FB2F-F4B6-48C0-A29D-5A0F6574A8D7}"/>
              </a:ext>
            </a:extLst>
          </p:cNvPr>
          <p:cNvSpPr txBox="1">
            <a:spLocks/>
          </p:cNvSpPr>
          <p:nvPr/>
        </p:nvSpPr>
        <p:spPr>
          <a:xfrm rot="10800000" flipV="1">
            <a:off x="5459642" y="4136324"/>
            <a:ext cx="1974149" cy="39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Destructing</a:t>
            </a:r>
          </a:p>
        </p:txBody>
      </p:sp>
      <p:pic>
        <p:nvPicPr>
          <p:cNvPr id="20" name="Picture 19" descr="A person in a red shirt&#10;&#10;Description automatically generated with low confidence">
            <a:extLst>
              <a:ext uri="{FF2B5EF4-FFF2-40B4-BE49-F238E27FC236}">
                <a16:creationId xmlns:a16="http://schemas.microsoft.com/office/drawing/2014/main" id="{142E1007-875B-4DCF-AE10-E389DC0BB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492" y="3514725"/>
            <a:ext cx="1498317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 idx="4294967295"/>
          </p:nvPr>
        </p:nvSpPr>
        <p:spPr>
          <a:xfrm>
            <a:off x="3248687" y="1842900"/>
            <a:ext cx="2646625" cy="928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Go To Code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(example 3 – ES6 Refresher)</a:t>
            </a:r>
            <a:endParaRPr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81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 idx="4294967295"/>
          </p:nvPr>
        </p:nvSpPr>
        <p:spPr>
          <a:xfrm>
            <a:off x="2263342" y="250582"/>
            <a:ext cx="3845796" cy="1034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JSX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Why to use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55754-CFA2-4904-B747-8D8CAE8853E7}"/>
              </a:ext>
            </a:extLst>
          </p:cNvPr>
          <p:cNvSpPr txBox="1"/>
          <p:nvPr/>
        </p:nvSpPr>
        <p:spPr>
          <a:xfrm>
            <a:off x="504497" y="1363717"/>
            <a:ext cx="61643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XML (JSX) extension to JavaScript language syntax.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JSX tags have a tag name, attribute and children.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JSX is not a necessity to write React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JSX makes your react code simpler and elegant.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390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 idx="4294967295"/>
          </p:nvPr>
        </p:nvSpPr>
        <p:spPr>
          <a:xfrm>
            <a:off x="2270234" y="250583"/>
            <a:ext cx="3838904" cy="597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JSX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Import bootstrap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97C89-F209-4219-91C5-00F883A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296"/>
            <a:ext cx="6826469" cy="2638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DE284-D23B-4F19-A733-CCAF0D2D3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4863"/>
            <a:ext cx="86772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3924"/>
            <a:ext cx="8839198" cy="423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7325"/>
            <a:ext cx="8839198" cy="39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99800" y="4603250"/>
            <a:ext cx="31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Google Trend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5112"/>
            <a:ext cx="8839201" cy="39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2442250" y="630200"/>
            <a:ext cx="50697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</a:t>
            </a:r>
            <a:endParaRPr dirty="0"/>
          </a:p>
        </p:txBody>
      </p:sp>
      <p:sp>
        <p:nvSpPr>
          <p:cNvPr id="99" name="Google Shape;99;p18"/>
          <p:cNvSpPr txBox="1"/>
          <p:nvPr/>
        </p:nvSpPr>
        <p:spPr>
          <a:xfrm>
            <a:off x="3167500" y="1665150"/>
            <a:ext cx="548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r" rt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הם אבני היסוד של שפת REACT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r" rt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כל אתר שאתם רואים הבנוי בעזרת REACT הוא בעצם אוסף של components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r" rt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בדרך כלל נהוג שכאשר מפתחים אתר חדש או אפליקציה בערת REACT לחלק כל מסך ל components שונים שבסוף אוספים אותם על מנת לבנות את האתר הסופי.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0" y="3092822"/>
            <a:ext cx="3207651" cy="160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269" y="3092823"/>
            <a:ext cx="2350725" cy="160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25" y="488450"/>
            <a:ext cx="8510825" cy="41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494"/>
            <a:ext cx="8839200" cy="45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2116600" y="155425"/>
            <a:ext cx="406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ctrTitle" idx="4294967295"/>
          </p:nvPr>
        </p:nvSpPr>
        <p:spPr>
          <a:xfrm>
            <a:off x="2753000" y="155425"/>
            <a:ext cx="50697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COMPONENTS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2619875" y="1272925"/>
            <a:ext cx="548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r" rt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State אחראי על המידע שברצונינו להציג בתוך ה- component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r" rt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Render אחראית על אך יראה ה-UI של ה- Component - מה שמחזירה המיתודה הזאת הוא בעצם react element.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25" y="2540925"/>
            <a:ext cx="3292779" cy="20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4BE2C31F4F75449823556FC30BA2B4" ma:contentTypeVersion="2" ma:contentTypeDescription="Create a new document." ma:contentTypeScope="" ma:versionID="f31461e8ccdabac6584392a2942b02dc">
  <xsd:schema xmlns:xsd="http://www.w3.org/2001/XMLSchema" xmlns:xs="http://www.w3.org/2001/XMLSchema" xmlns:p="http://schemas.microsoft.com/office/2006/metadata/properties" xmlns:ns3="bd7a5a15-c45d-4238-a33e-21d6abd8e9c9" targetNamespace="http://schemas.microsoft.com/office/2006/metadata/properties" ma:root="true" ma:fieldsID="bffe50f08c7b5c1c8711e85adecf8fd2" ns3:_="">
    <xsd:import namespace="bd7a5a15-c45d-4238-a33e-21d6abd8e9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7a5a15-c45d-4238-a33e-21d6abd8e9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D158F5-A6BE-4402-B5C0-4126C1FDC8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7a5a15-c45d-4238-a33e-21d6abd8e9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6A12F7-F7D4-4690-BCDD-7252732F6890}">
  <ds:schemaRefs>
    <ds:schemaRef ds:uri="bd7a5a15-c45d-4238-a33e-21d6abd8e9c9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1024758-195D-40BF-8618-EB73450376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361</Words>
  <Application>Microsoft Office PowerPoint</Application>
  <PresentationFormat>On-screen Show (16:9)</PresentationFormat>
  <Paragraphs>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SFMono-Regular</vt:lpstr>
      <vt:lpstr>Lato</vt:lpstr>
      <vt:lpstr>inherit</vt:lpstr>
      <vt:lpstr>Re</vt:lpstr>
      <vt:lpstr>Cascadia Mono</vt:lpstr>
      <vt:lpstr>Raleway</vt:lpstr>
      <vt:lpstr>arial</vt:lpstr>
      <vt:lpstr>arial</vt:lpstr>
      <vt:lpstr>Swiss</vt:lpstr>
      <vt:lpstr>React</vt:lpstr>
      <vt:lpstr>A JavaScript Library for building user interfaces</vt:lpstr>
      <vt:lpstr>PowerPoint Presentation</vt:lpstr>
      <vt:lpstr>PowerPoint Presentation</vt:lpstr>
      <vt:lpstr>PowerPoint Presentation</vt:lpstr>
      <vt:lpstr>COMPONENTS</vt:lpstr>
      <vt:lpstr>PowerPoint Presentation</vt:lpstr>
      <vt:lpstr>PowerPoint Presentation</vt:lpstr>
      <vt:lpstr>COMPONENTS</vt:lpstr>
      <vt:lpstr>Setting Up the Development Environment</vt:lpstr>
      <vt:lpstr>Setting Up the Development Environment</vt:lpstr>
      <vt:lpstr>Setting Up the Development Environment</vt:lpstr>
      <vt:lpstr>Setting Up the Development Environment</vt:lpstr>
      <vt:lpstr>Setting Up the Development Environment</vt:lpstr>
      <vt:lpstr>CoDe TiMe</vt:lpstr>
      <vt:lpstr>Go To Code (example 1)</vt:lpstr>
      <vt:lpstr>Go To Code (example 2 - from scratch)</vt:lpstr>
      <vt:lpstr>Full-stack Architecture </vt:lpstr>
      <vt:lpstr>BACKEND</vt:lpstr>
      <vt:lpstr>PowerPoint Presentation</vt:lpstr>
      <vt:lpstr>ES6 Refresher</vt:lpstr>
      <vt:lpstr>Go To Code (example 3 – ES6 Refresher)</vt:lpstr>
      <vt:lpstr>JSX Why to use</vt:lpstr>
      <vt:lpstr>JSX Import bootstrap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Elias Shajrawi</dc:creator>
  <cp:lastModifiedBy>Elias Shajrawi</cp:lastModifiedBy>
  <cp:revision>11</cp:revision>
  <dcterms:modified xsi:type="dcterms:W3CDTF">2021-03-04T20:25:54Z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0x0101002D4BE2C31F4F75449823556FC30BA2B4</vt:lpwstr>
  </property>
</Properties>
</file>